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2" r:id="rId4"/>
    <p:sldMasterId id="2147483809" r:id="rId5"/>
    <p:sldMasterId id="2147483897" r:id="rId6"/>
  </p:sldMasterIdLst>
  <p:notesMasterIdLst>
    <p:notesMasterId r:id="rId14"/>
  </p:notesMasterIdLst>
  <p:sldIdLst>
    <p:sldId id="299" r:id="rId7"/>
    <p:sldId id="256" r:id="rId8"/>
    <p:sldId id="257" r:id="rId9"/>
    <p:sldId id="258" r:id="rId10"/>
    <p:sldId id="264" r:id="rId11"/>
    <p:sldId id="310" r:id="rId12"/>
    <p:sldId id="309" r:id="rId13"/>
  </p:sldIdLst>
  <p:sldSz cx="12192000" cy="6858000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" id="{86F55D6F-F04C-C141-A3B2-B81D9F14C13E}">
          <p14:sldIdLst/>
        </p14:section>
        <p14:section name="Content Slides" id="{05C53EB9-C633-4D6D-B3BC-F573E1DB951E}">
          <p14:sldIdLst>
            <p14:sldId id="299"/>
            <p14:sldId id="256"/>
            <p14:sldId id="257"/>
            <p14:sldId id="258"/>
            <p14:sldId id="264"/>
            <p14:sldId id="310"/>
            <p14:sldId id="30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984D937-6837-0D10-82B4-23B06B5F81C5}" name="Russell-Furlong, Reuben" initials="RR" userId="S::RRFurlong@qa.com::e9d87ac5-24fc-4c54-94e2-a648512f304f" providerId="AD"/>
  <p188:author id="{2B038381-4C18-EEB2-D798-E55F33345695}" name="Haynes, Amanda" initials="HA" userId="S::ahaynes@qa.com::f3044909-ea02-4a80-b124-5c683d29f1e5" providerId="AD"/>
  <p188:author id="{34F02186-A83D-147B-1AD3-CAE41537E927}" name="O'Flynn, Sarah" initials="SO" userId="S::SOFlynn@qa.com::c5bd941b-3572-499d-9953-9da6030055ca" providerId="AD"/>
  <p188:author id="{570EC78B-0B85-CC25-1293-AD5F30C7BB59}" name="Huskisson, Harry" initials="HH" userId="S::HHuskisson@qa.com::5d0a9b6a-71d8-408a-a551-20cf3a498200" providerId="AD"/>
  <p188:author id="{29DB2DE1-A6DA-284A-0775-8BA18A27BFDD}" name="Renang, Antonia" initials="AR" userId="S::ARenang@qa.com::6d248bc4-c380-4929-8d38-4b7a6af76729" providerId="AD"/>
  <p188:author id="{14A6B2E2-577F-2DC9-8598-664F7D3C9407}" name="Evans, Josie" initials="JE" userId="S::JEvans3@qa.com::aaea60dd-eaa6-4fde-a2ae-3576d6b832c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5F5F"/>
    <a:srgbClr val="333333"/>
    <a:srgbClr val="575757"/>
    <a:srgbClr val="000000"/>
    <a:srgbClr val="0D0D0D"/>
    <a:srgbClr val="161616"/>
    <a:srgbClr val="FEBDC0"/>
    <a:srgbClr val="FEDEC3"/>
    <a:srgbClr val="ACE2F0"/>
    <a:srgbClr val="0E4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E3C4CE-398A-3D94-59E4-D3A95BFCB5FC}" v="1" dt="2025-04-17T11:00:19.919"/>
    <p1510:client id="{AA1E8737-A1C0-A00E-CCA2-244F708A42C0}" v="9" dt="2025-04-17T08:26:43.446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1330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40" d="100"/>
          <a:sy n="140" d="100"/>
        </p:scale>
        <p:origin x="2694" y="-315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3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2.png>
</file>

<file path=ppt/media/image14.png>
</file>

<file path=ppt/media/image16.png>
</file>

<file path=ppt/media/image18.png>
</file>

<file path=ppt/media/image20.png>
</file>

<file path=ppt/media/image23.png>
</file>

<file path=ppt/media/image24.png>
</file>

<file path=ppt/media/image26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08F72-D084-4C96-B297-285B2ED0D15C}" type="datetimeFigureOut">
              <a:rPr lang="en-GB" smtClean="0"/>
              <a:t>29/11/2025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E1F5F-BEC2-48D5-A890-C07C79853E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3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E1F5F-BEC2-48D5-A890-C07C79853E2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931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E1F5F-BEC2-48D5-A890-C07C79853E2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62970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E1F5F-BEC2-48D5-A890-C07C79853E26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894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4.png"/><Relationship Id="rId4" Type="http://schemas.openxmlformats.org/officeDocument/2006/relationships/image" Target="../media/image28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6528390" y="0"/>
            <a:ext cx="5663609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3739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rang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C7FB40-8E4C-9F3C-39E4-77F63BEB7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858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Green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CAA40E-1785-77D1-B497-23C4B7D0F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70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/W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CB853B-6666-2B54-6421-F982E0932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6B79A-062B-09A4-399F-9A4F4ABCA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7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497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12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FAF83E-84C1-EB63-2AE6-A697F4B23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297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F038F-3F25-E2F9-C87A-21E6BA03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41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058DBC-ECFC-992C-B787-CF026CF7F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637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imag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3EADF05-6147-C359-65E0-0B6C167D1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A3EF1E2-21DA-1F1B-ED20-1E0CA14008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F1A10E-9321-C019-89DF-4455D5219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319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63F0D2-F250-3107-1483-DBDD26CD5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552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10531E-8BB5-02D6-AFEC-E5A33795F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DA6B95-D3C8-78E5-07B4-FD97F67B4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4629819"/>
            <a:ext cx="6134101" cy="881899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/>
              <a:t>Click to add the author’s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A27BC2-2F18-5323-A182-B58E5988F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927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6528390" y="0"/>
            <a:ext cx="5663609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26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4599EA-33A9-714A-71F9-C9917BED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557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D66C63-7725-D0B5-A2BA-B83166EDE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8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325625-45A1-4974-9E2F-ACF14579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51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974466-2D86-293F-6B05-5E0EFB384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95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6528390" y="0"/>
            <a:ext cx="566361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165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6528389" y="0"/>
            <a:ext cx="5663609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6528390" y="0"/>
            <a:ext cx="566361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105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900B100-2687-1806-91A0-1745BAAE2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3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1136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Yellow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85F22E-218E-4306-C170-579CCBF0B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7561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ed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217865-0F45-7305-80EA-583FC4204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503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urpl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0B8D50-2C63-2F2E-599F-E921BF1F7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4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image" Target="../media/image23.png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71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945" r:id="rId3"/>
    <p:sldLayoutId id="2147483946" r:id="rId4"/>
    <p:sldLayoutId id="2147483947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  <p15:guide id="9" pos="325" userDrawn="1">
          <p15:clr>
            <a:srgbClr val="F26B43"/>
          </p15:clr>
        </p15:guide>
        <p15:guide id="10" orient="horz" pos="2478" userDrawn="1">
          <p15:clr>
            <a:srgbClr val="F26B43"/>
          </p15:clr>
        </p15:guide>
        <p15:guide id="11" orient="horz" pos="324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850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948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DA4E335-689A-BB63-649D-BD74FAB55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56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Fluid_Font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Container_Width_Adaptation.html" TargetMode="Externa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Image_Adaptation.html" TargetMode="Externa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Image_Adaptation_2.html" TargetMode="Externa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0A2E5-A3AA-7BE3-7C87-983A58C15C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Responsive Web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534D79-CFC0-C4F4-AD12-F13DBCAB1A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932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Responsive Design &amp; Modern CSS Concepts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Teaching Deck by Mike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Fluid Typography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10800000" cy="4753753"/>
          </a:xfrm>
        </p:spPr>
        <p:txBody>
          <a:bodyPr/>
          <a:lstStyle/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💡 Heading scales with viewport width using clamp().</a:t>
            </a:r>
            <a:br>
              <a:rPr lang="en-GB" b="1" dirty="0"/>
            </a:br>
            <a:r>
              <a:rPr lang="en-GB" dirty="0"/>
              <a:t>Text that scales smoothly across screen sizes</a:t>
            </a:r>
            <a:br>
              <a:rPr lang="en-GB" dirty="0"/>
            </a:br>
            <a:r>
              <a:rPr lang="en-GB" dirty="0"/>
              <a:t>no media queries needed.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3DB82C-E8B9-0CC6-E90A-66D454ED4340}"/>
              </a:ext>
            </a:extLst>
          </p:cNvPr>
          <p:cNvSpPr txBox="1"/>
          <p:nvPr/>
        </p:nvSpPr>
        <p:spPr>
          <a:xfrm>
            <a:off x="443921" y="1872652"/>
            <a:ext cx="609746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fr-FR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clamp(1rem,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2vw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+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0.5rem,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2rem)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 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600px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line-height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1.5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GB" sz="3600" b="1" dirty="0"/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endParaRPr lang="en-GB" sz="3600" b="1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A684933-F91C-593F-2BA5-4035555FADDB}"/>
              </a:ext>
            </a:extLst>
          </p:cNvPr>
          <p:cNvSpPr/>
          <p:nvPr/>
        </p:nvSpPr>
        <p:spPr>
          <a:xfrm>
            <a:off x="4386642" y="2534417"/>
            <a:ext cx="4035671" cy="1354125"/>
          </a:xfrm>
          <a:prstGeom prst="wedgeRoundRectCallout">
            <a:avLst>
              <a:gd name="adj1" fmla="val -31759"/>
              <a:gd name="adj2" fmla="val -59459"/>
              <a:gd name="adj3" fmla="val 16667"/>
            </a:avLst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The value </a:t>
            </a: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won’t go below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1rem</a:t>
            </a:r>
            <a:r>
              <a:rPr lang="en-US" altLang="en-US" sz="1200" dirty="0">
                <a:solidFill>
                  <a:schemeClr val="tx1"/>
                </a:solidFill>
              </a:rPr>
              <a:t> (the minimum).</a:t>
            </a: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It will </a:t>
            </a: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scale dynamically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based on </a:t>
            </a: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2vw + 0.5rem</a:t>
            </a:r>
            <a:r>
              <a:rPr lang="en-US" altLang="en-US" sz="1200" dirty="0">
                <a:solidFill>
                  <a:schemeClr val="tx1"/>
                </a:solidFill>
              </a:rPr>
              <a:t> </a:t>
            </a:r>
            <a:br>
              <a:rPr lang="en-US" altLang="en-US" sz="1200" dirty="0">
                <a:solidFill>
                  <a:schemeClr val="tx1"/>
                </a:solidFill>
              </a:rPr>
            </a:br>
            <a:r>
              <a:rPr lang="en-US" altLang="en-US" sz="1100" dirty="0">
                <a:solidFill>
                  <a:schemeClr val="tx1"/>
                </a:solidFill>
              </a:rPr>
              <a:t>(the preferred or fluid value, which depends on viewport width)</a:t>
            </a:r>
            <a:endParaRPr lang="en-US" altLang="en-US" sz="11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The value </a:t>
            </a: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won’t exceed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2rem</a:t>
            </a:r>
            <a:r>
              <a:rPr lang="en-US" altLang="en-US" sz="1200" dirty="0">
                <a:solidFill>
                  <a:schemeClr val="tx1"/>
                </a:solidFill>
              </a:rPr>
              <a:t> (the maximum).</a:t>
            </a: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ctr"/>
            <a:endParaRPr lang="en-GB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364A46-82D9-0DD2-086A-E260B475C644}"/>
              </a:ext>
            </a:extLst>
          </p:cNvPr>
          <p:cNvSpPr txBox="1"/>
          <p:nvPr/>
        </p:nvSpPr>
        <p:spPr>
          <a:xfrm>
            <a:off x="6028288" y="4602972"/>
            <a:ext cx="4788049" cy="83099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lvl="0" indent="-342900" rtl="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Keeps text readable on any device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Creates a polished, consistent look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Demonstrates core principles of responsive design</a:t>
            </a:r>
          </a:p>
        </p:txBody>
      </p:sp>
      <p:sp>
        <p:nvSpPr>
          <p:cNvPr id="8" name="Oval 7">
            <a:hlinkClick r:id="rId3" action="ppaction://hlinkfile"/>
            <a:extLst>
              <a:ext uri="{FF2B5EF4-FFF2-40B4-BE49-F238E27FC236}">
                <a16:creationId xmlns:a16="http://schemas.microsoft.com/office/drawing/2014/main" id="{80A7792A-711B-038C-BB54-3C8C02D8033A}"/>
              </a:ext>
            </a:extLst>
          </p:cNvPr>
          <p:cNvSpPr/>
          <p:nvPr/>
        </p:nvSpPr>
        <p:spPr>
          <a:xfrm>
            <a:off x="10829167" y="6338936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Container 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8033105" cy="4061405"/>
          </a:xfrm>
        </p:spPr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dirty="0"/>
              <a:t>💡 Resize container; </a:t>
            </a:r>
            <a:r>
              <a:rPr lang="en-GB" dirty="0"/>
              <a:t> </a:t>
            </a:r>
            <a:r>
              <a:rPr dirty="0"/>
              <a:t>background changes at 400px.</a:t>
            </a:r>
            <a:br>
              <a:rPr lang="en-GB" dirty="0"/>
            </a:br>
            <a:r>
              <a:rPr lang="en-GB" dirty="0"/>
              <a:t>	Style elements based on their container’s width, </a:t>
            </a:r>
            <a:r>
              <a:rPr lang="en-GB" b="1" dirty="0"/>
              <a:t>not the entire viewport</a:t>
            </a:r>
            <a:r>
              <a:rPr lang="en-GB" dirty="0"/>
              <a:t>.</a:t>
            </a:r>
          </a:p>
          <a:p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AC1B42-2BE8-A7C3-75CB-54EE5B9B3530}"/>
              </a:ext>
            </a:extLst>
          </p:cNvPr>
          <p:cNvSpPr txBox="1"/>
          <p:nvPr/>
        </p:nvSpPr>
        <p:spPr>
          <a:xfrm>
            <a:off x="2089673" y="5326278"/>
            <a:ext cx="60942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rtl="0">
              <a:buFont typeface="Symbol" panose="05050102010706020507" pitchFamily="18" charset="2"/>
              <a:buChar char=""/>
            </a:pPr>
            <a:r>
              <a:rPr lang="en-GB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Components respond to their own space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Encourages modular, reusable design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Reduces reliance on global media queries</a:t>
            </a:r>
          </a:p>
        </p:txBody>
      </p:sp>
      <p:sp>
        <p:nvSpPr>
          <p:cNvPr id="7" name="Oval 6">
            <a:hlinkClick r:id="rId2" action="ppaction://hlinkfile"/>
            <a:extLst>
              <a:ext uri="{FF2B5EF4-FFF2-40B4-BE49-F238E27FC236}">
                <a16:creationId xmlns:a16="http://schemas.microsoft.com/office/drawing/2014/main" id="{263C35E0-822C-3641-4517-622CE9AABBBE}"/>
              </a:ext>
            </a:extLst>
          </p:cNvPr>
          <p:cNvSpPr/>
          <p:nvPr/>
        </p:nvSpPr>
        <p:spPr>
          <a:xfrm>
            <a:off x="10829167" y="6338936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B959597-71CB-00CC-A8F9-0A1F601D5D5A}"/>
              </a:ext>
            </a:extLst>
          </p:cNvPr>
          <p:cNvSpPr txBox="1"/>
          <p:nvPr/>
        </p:nvSpPr>
        <p:spPr>
          <a:xfrm>
            <a:off x="303838" y="1306425"/>
            <a:ext cx="5991456" cy="2246769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.wrapper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FF0000"/>
                </a:solidFill>
                <a:latin typeface="Consolas" panose="020B0609020204030204" pitchFamily="49" charset="0"/>
              </a:rPr>
              <a:t>border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2px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dashed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#ccc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dirty="0">
                <a:solidFill>
                  <a:srgbClr val="FF0000"/>
                </a:solidFill>
                <a:latin typeface="Consolas" panose="020B0609020204030204" pitchFamily="49" charset="0"/>
              </a:rPr>
              <a:t>    container-type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inline-size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800080"/>
                </a:solidFill>
                <a:latin typeface="Consolas" panose="020B0609020204030204" pitchFamily="49" charset="0"/>
              </a:rPr>
              <a:t>@container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(min-width: 400px)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.card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dirty="0">
                <a:solidFill>
                  <a:srgbClr val="FF0000"/>
                </a:solidFill>
                <a:latin typeface="Consolas" panose="020B0609020204030204" pitchFamily="49" charset="0"/>
              </a:rPr>
              <a:t>background-</a:t>
            </a:r>
            <a:r>
              <a:rPr lang="en-GB" sz="1400" dirty="0" err="1">
                <a:solidFill>
                  <a:srgbClr val="FF0000"/>
                </a:solidFill>
                <a:latin typeface="Consolas" panose="020B0609020204030204" pitchFamily="49" charset="0"/>
              </a:rPr>
              <a:t>color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lightgreen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400" dirty="0"/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B00A791A-AF5B-42EE-B6A8-2405D98975EE}"/>
              </a:ext>
            </a:extLst>
          </p:cNvPr>
          <p:cNvSpPr/>
          <p:nvPr/>
        </p:nvSpPr>
        <p:spPr>
          <a:xfrm>
            <a:off x="4114800" y="1482620"/>
            <a:ext cx="6611815" cy="563915"/>
          </a:xfrm>
          <a:prstGeom prst="wedgeRoundRectCallout">
            <a:avLst>
              <a:gd name="adj1" fmla="val -54166"/>
              <a:gd name="adj2" fmla="val -7341"/>
              <a:gd name="adj3" fmla="val 16667"/>
            </a:avLst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rgbClr val="006400"/>
                </a:solidFill>
                <a:latin typeface="Consolas" panose="020B0609020204030204" pitchFamily="49" charset="0"/>
              </a:rPr>
              <a:t>this element is a "container" whose inline size (usually width) can be used to trigger container queries</a:t>
            </a:r>
            <a:endParaRPr lang="en-GB" sz="1400" b="1" dirty="0"/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A654E0B5-2C2E-D71B-9C8E-9EB887AA8A96}"/>
              </a:ext>
            </a:extLst>
          </p:cNvPr>
          <p:cNvSpPr/>
          <p:nvPr/>
        </p:nvSpPr>
        <p:spPr>
          <a:xfrm>
            <a:off x="4278923" y="2420464"/>
            <a:ext cx="5416063" cy="442170"/>
          </a:xfrm>
          <a:prstGeom prst="wedgeRoundRectCallout">
            <a:avLst>
              <a:gd name="adj1" fmla="val -54166"/>
              <a:gd name="adj2" fmla="val -7341"/>
              <a:gd name="adj3" fmla="val 16667"/>
            </a:avLst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1400" b="1" dirty="0">
                <a:solidFill>
                  <a:srgbClr val="006400"/>
                </a:solidFill>
                <a:latin typeface="Consolas" panose="020B0609020204030204" pitchFamily="49" charset="0"/>
              </a:rPr>
              <a:t>When the wrapper (container) is at least 400px wide</a:t>
            </a:r>
            <a:endParaRPr lang="en-GB" sz="1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239C66-4ADE-2283-1260-F7906F0EA12E}"/>
              </a:ext>
            </a:extLst>
          </p:cNvPr>
          <p:cNvSpPr txBox="1"/>
          <p:nvPr/>
        </p:nvSpPr>
        <p:spPr>
          <a:xfrm>
            <a:off x="7262170" y="3005134"/>
            <a:ext cx="4625992" cy="1323439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="wrapper"&gt;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="card"&gt;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1200" dirty="0">
                <a:solidFill>
                  <a:srgbClr val="000000"/>
                </a:solidFill>
                <a:latin typeface="Consolas" panose="020B0609020204030204" pitchFamily="49" charset="0"/>
              </a:rPr>
              <a:t>Drag the right edge of the box to resize it.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  &lt;/</a:t>
            </a:r>
            <a:r>
              <a:rPr lang="en-GB" sz="1600" dirty="0">
                <a:solidFill>
                  <a:srgbClr val="800000"/>
                </a:solidFill>
                <a:latin typeface="Consolas" panose="020B0609020204030204" pitchFamily="49" charset="0"/>
              </a:rPr>
              <a:t>p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>
          <a:xfrm>
            <a:off x="296743" y="1733109"/>
            <a:ext cx="10790358" cy="2961984"/>
          </a:xfrm>
        </p:spPr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r>
              <a:rPr dirty="0"/>
              <a:t>💡 Serve different images based on viewport width.</a:t>
            </a:r>
            <a:br>
              <a:rPr lang="en-GB" dirty="0"/>
            </a:br>
            <a:r>
              <a:rPr lang="en-GB" dirty="0"/>
              <a:t>       Serve different image sizes based on the viewport </a:t>
            </a:r>
            <a:br>
              <a:rPr lang="en-GB" dirty="0"/>
            </a:br>
            <a:r>
              <a:rPr lang="en-GB" dirty="0"/>
              <a:t>           width for better performance and display quality.</a:t>
            </a:r>
          </a:p>
          <a:p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B6EF87-2511-6A9E-D23E-A10BE0A614FD}"/>
              </a:ext>
            </a:extLst>
          </p:cNvPr>
          <p:cNvSpPr txBox="1"/>
          <p:nvPr/>
        </p:nvSpPr>
        <p:spPr>
          <a:xfrm>
            <a:off x="82062" y="1456904"/>
            <a:ext cx="12027879" cy="25853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&lt;picture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&lt;source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media=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'(min-width:800px)'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srcset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=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'https://picsum.photos/1000/300?random=1'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b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</a:b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&lt;source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media=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'(min-width:500px)'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srcset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=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'https://picsum.photos/700/300?random=2'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&lt;</a:t>
            </a:r>
            <a:r>
              <a:rPr lang="en-GB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src=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'https://picsum.photos/400/300?random=3'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style=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'width:100%;border-radius:8px;'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</a:b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&lt;/picture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Image Adaptation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A4AE85-31D3-C8C8-E2C0-0E0CD0504570}"/>
              </a:ext>
            </a:extLst>
          </p:cNvPr>
          <p:cNvSpPr txBox="1"/>
          <p:nvPr/>
        </p:nvSpPr>
        <p:spPr>
          <a:xfrm>
            <a:off x="6096000" y="4518039"/>
            <a:ext cx="5556738" cy="147732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lvl="0" indent="-342900" rtl="0">
              <a:buFont typeface="Symbol" panose="05050102010706020507" pitchFamily="18" charset="2"/>
              <a:buChar char=""/>
            </a:pPr>
            <a:r>
              <a:rPr lang="en-GB" b="1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Optimizes loading time on mobile</a:t>
            </a:r>
          </a:p>
          <a:p>
            <a:pPr marL="342900" lvl="0" indent="-342900" rtl="0">
              <a:buFont typeface="Symbol" panose="05050102010706020507" pitchFamily="18" charset="2"/>
              <a:buChar char=""/>
            </a:pPr>
            <a:endParaRPr lang="en-GB" b="1" dirty="0">
              <a:effectLst/>
              <a:latin typeface="Calibri" panose="020F0502020204030204" pitchFamily="34" charset="0"/>
              <a:ea typeface="Droid Sans Fallback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b="1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Ensures images look sharp on all devices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endParaRPr lang="en-GB" b="1" dirty="0">
              <a:effectLst/>
              <a:latin typeface="Calibri" panose="020F0502020204030204" pitchFamily="34" charset="0"/>
              <a:ea typeface="Droid Sans Fallback"/>
              <a:cs typeface="Times New Roman" panose="02020603050405020304" pitchFamily="18" charset="0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b="1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Saves bandwidth and improves UX</a:t>
            </a:r>
          </a:p>
        </p:txBody>
      </p:sp>
      <p:sp>
        <p:nvSpPr>
          <p:cNvPr id="7" name="Oval 6">
            <a:hlinkClick r:id="rId2" action="ppaction://hlinkfile"/>
            <a:extLst>
              <a:ext uri="{FF2B5EF4-FFF2-40B4-BE49-F238E27FC236}">
                <a16:creationId xmlns:a16="http://schemas.microsoft.com/office/drawing/2014/main" id="{69288645-E2C1-8806-2E88-C17FF9576FEF}"/>
              </a:ext>
            </a:extLst>
          </p:cNvPr>
          <p:cNvSpPr/>
          <p:nvPr/>
        </p:nvSpPr>
        <p:spPr>
          <a:xfrm>
            <a:off x="10203874" y="6304458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CEAC1-1934-4587-754E-B14D940A79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75373-3771-6B33-0EB9-A5382C1538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96743" y="1733109"/>
            <a:ext cx="10790358" cy="2961984"/>
          </a:xfrm>
        </p:spPr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r>
              <a:rPr dirty="0"/>
              <a:t>💡 Serve different images based on viewport width.</a:t>
            </a:r>
            <a:br>
              <a:rPr lang="en-GB" dirty="0"/>
            </a:br>
            <a:r>
              <a:rPr lang="en-GB" dirty="0"/>
              <a:t>       Serve different image sizes based on the viewport </a:t>
            </a:r>
            <a:br>
              <a:rPr lang="en-GB" dirty="0"/>
            </a:br>
            <a:r>
              <a:rPr lang="en-GB" dirty="0"/>
              <a:t>           width for better performance and display quality.</a:t>
            </a:r>
          </a:p>
          <a:p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C9778F-BD23-23CA-1A75-B72EBA82BF59}"/>
              </a:ext>
            </a:extLst>
          </p:cNvPr>
          <p:cNvSpPr txBox="1"/>
          <p:nvPr/>
        </p:nvSpPr>
        <p:spPr>
          <a:xfrm>
            <a:off x="82062" y="1456904"/>
            <a:ext cx="12027879" cy="452431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>
                <a:solidFill>
                  <a:srgbClr val="800000"/>
                </a:solidFill>
                <a:latin typeface="Consolas" panose="020B0609020204030204" pitchFamily="49" charset="0"/>
              </a:rPr>
              <a:t>picture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>
                <a:solidFill>
                  <a:srgbClr val="006400"/>
                </a:solidFill>
                <a:latin typeface="Consolas" panose="020B0609020204030204" pitchFamily="49" charset="0"/>
              </a:rPr>
              <a:t>&lt;!-- Large screens (&gt;=800px) --&gt;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>
                <a:solidFill>
                  <a:srgbClr val="800000"/>
                </a:solidFill>
                <a:latin typeface="Consolas" panose="020B0609020204030204" pitchFamily="49" charset="0"/>
              </a:rPr>
              <a:t>source</a:t>
            </a:r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>
                <a:solidFill>
                  <a:srgbClr val="FF0000"/>
                </a:solidFill>
                <a:latin typeface="Consolas" panose="020B0609020204030204" pitchFamily="49" charset="0"/>
              </a:rPr>
              <a:t>media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="(min-width: 800px)"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>
                <a:solidFill>
                  <a:srgbClr val="FF0000"/>
                </a:solidFill>
                <a:latin typeface="Consolas" panose="020B0609020204030204" pitchFamily="49" charset="0"/>
              </a:rPr>
              <a:t>srcset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="https://images.unsplash.com/photo-1506748686214-e9df14d4d9d0?crop=entropy&amp;cs=tinysrgb&amp;fit=max&amp;h=300&amp;w=1000"&gt;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>
                <a:solidFill>
                  <a:srgbClr val="006400"/>
                </a:solidFill>
                <a:latin typeface="Consolas" panose="020B0609020204030204" pitchFamily="49" charset="0"/>
              </a:rPr>
              <a:t>&lt;!-- Medium screens (500px–799px) --&gt;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>
                <a:solidFill>
                  <a:srgbClr val="800000"/>
                </a:solidFill>
                <a:latin typeface="Consolas" panose="020B0609020204030204" pitchFamily="49" charset="0"/>
              </a:rPr>
              <a:t>source</a:t>
            </a:r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>
                <a:solidFill>
                  <a:srgbClr val="FF0000"/>
                </a:solidFill>
                <a:latin typeface="Consolas" panose="020B0609020204030204" pitchFamily="49" charset="0"/>
              </a:rPr>
              <a:t>media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="(min-width: 500px)"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>
                <a:solidFill>
                  <a:srgbClr val="FF0000"/>
                </a:solidFill>
                <a:latin typeface="Consolas" panose="020B0609020204030204" pitchFamily="49" charset="0"/>
              </a:rPr>
              <a:t>srcset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="https://images.unsplash.com/photo-1506748686214-e9df14d4d9d0?crop=entropy&amp;cs=tinysrgb&amp;fit=max&amp;h=300&amp;w=700"&gt;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>
                <a:solidFill>
                  <a:srgbClr val="006400"/>
                </a:solidFill>
                <a:latin typeface="Consolas" panose="020B0609020204030204" pitchFamily="49" charset="0"/>
              </a:rPr>
              <a:t>&lt;!-- Small screens (&lt;500px) --&gt;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>
                <a:solidFill>
                  <a:srgbClr val="FF0000"/>
                </a:solidFill>
                <a:latin typeface="Consolas" panose="020B0609020204030204" pitchFamily="49" charset="0"/>
              </a:rPr>
              <a:t>src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="https://images.unsplash.com/photo-1506748686214-e9df14d4d9d0?crop=entropy&amp;cs=tinysrgb&amp;fit=max&amp;h=300&amp;w=400"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>
                <a:solidFill>
                  <a:srgbClr val="FF0000"/>
                </a:solidFill>
                <a:latin typeface="Consolas" panose="020B0609020204030204" pitchFamily="49" charset="0"/>
              </a:rPr>
              <a:t>alt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="Responsive landscape"</a:t>
            </a:r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>
                <a:solidFill>
                  <a:srgbClr val="FF0000"/>
                </a:solidFill>
                <a:latin typeface="Consolas" panose="020B0609020204030204" pitchFamily="49" charset="0"/>
              </a:rPr>
              <a:t>style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="</a:t>
            </a:r>
            <a:r>
              <a:rPr lang="en-GB" sz="1800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100%</a:t>
            </a:r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GB" sz="1800">
                <a:solidFill>
                  <a:srgbClr val="FF0000"/>
                </a:solidFill>
                <a:latin typeface="Consolas" panose="020B0609020204030204" pitchFamily="49" charset="0"/>
              </a:rPr>
              <a:t>border-radius</a:t>
            </a:r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8px</a:t>
            </a:r>
            <a:r>
              <a:rPr lang="en-GB" sz="180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"&gt;</a:t>
            </a:r>
            <a:endParaRPr lang="en-GB" sz="18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>
                <a:solidFill>
                  <a:srgbClr val="800000"/>
                </a:solidFill>
                <a:latin typeface="Consolas" panose="020B0609020204030204" pitchFamily="49" charset="0"/>
              </a:rPr>
              <a:t>picture</a:t>
            </a:r>
            <a:r>
              <a:rPr lang="en-GB" sz="180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b="1" dirty="0">
              <a:solidFill>
                <a:srgbClr val="800000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816D73-5F5F-AE68-00E1-43DD14C8F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1583956" cy="858985"/>
          </a:xfrm>
        </p:spPr>
        <p:txBody>
          <a:bodyPr/>
          <a:lstStyle/>
          <a:p>
            <a:r>
              <a:rPr dirty="0"/>
              <a:t>Image Adaptation</a:t>
            </a:r>
            <a:r>
              <a:rPr lang="en-GB" dirty="0"/>
              <a:t> - </a:t>
            </a:r>
            <a:r>
              <a:rPr lang="en-GB" sz="2400" b="0" dirty="0"/>
              <a:t>Same image served at different widths: 1000px, 700px, and 400px</a:t>
            </a:r>
            <a:endParaRPr dirty="0"/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D1993D72-0D96-37D6-3352-4C345545F9B6}"/>
              </a:ext>
            </a:extLst>
          </p:cNvPr>
          <p:cNvSpPr/>
          <p:nvPr/>
        </p:nvSpPr>
        <p:spPr>
          <a:xfrm>
            <a:off x="11144650" y="6174819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  <p:extLst>
      <p:ext uri="{BB962C8B-B14F-4D97-AF65-F5344CB8AC3E}">
        <p14:creationId xmlns:p14="http://schemas.microsoft.com/office/powerpoint/2010/main" val="10019601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48B1E-14EE-7773-0ADF-0162F7E71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</p:spPr>
        <p:txBody>
          <a:bodyPr/>
          <a:lstStyle/>
          <a:p>
            <a:r>
              <a:rPr lang="en-GB"/>
              <a:t>In this chapter, we reviewed: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3526B3-0B20-7AC6-B314-C403BBFF8935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4500" y="1733550"/>
            <a:ext cx="6678613" cy="682751"/>
          </a:xfr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How to create responsive CSS pages</a:t>
            </a:r>
            <a:endParaRPr lang="en-IN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269637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2.xml><?xml version="1.0" encoding="utf-8"?>
<a:theme xmlns:a="http://schemas.openxmlformats.org/drawingml/2006/main" name="Divider Slides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3.xml><?xml version="1.0" encoding="utf-8"?>
<a:theme xmlns:a="http://schemas.openxmlformats.org/drawingml/2006/main" name="Purple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e7a5ef5-f60e-4918-a47e-25aad02606cf" xsi:nil="true"/>
    <lcf76f155ced4ddcb4097134ff3c332f xmlns="35c74202-6262-43ee-80e5-eb97de261190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F2F3132CABD445856BE0F647982EB2" ma:contentTypeVersion="18" ma:contentTypeDescription="Create a new document." ma:contentTypeScope="" ma:versionID="758b67149e093cefa772ba6d6764bf3b">
  <xsd:schema xmlns:xsd="http://www.w3.org/2001/XMLSchema" xmlns:xs="http://www.w3.org/2001/XMLSchema" xmlns:p="http://schemas.microsoft.com/office/2006/metadata/properties" xmlns:ns2="35c74202-6262-43ee-80e5-eb97de261190" xmlns:ns3="ae7a5ef5-f60e-4918-a47e-25aad02606cf" targetNamespace="http://schemas.microsoft.com/office/2006/metadata/properties" ma:root="true" ma:fieldsID="643c63e2d433614102d520467f71bbd6" ns2:_="" ns3:_="">
    <xsd:import namespace="35c74202-6262-43ee-80e5-eb97de261190"/>
    <xsd:import namespace="ae7a5ef5-f60e-4918-a47e-25aad02606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c74202-6262-43ee-80e5-eb97de2611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85f1f1f9-0179-4c93-b971-8e9741e0450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7a5ef5-f60e-4918-a47e-25aad02606c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df0f66dd-f8d3-45b8-b695-4c91ef7551e9}" ma:internalName="TaxCatchAll" ma:showField="CatchAllData" ma:web="ae7a5ef5-f60e-4918-a47e-25aad02606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C71F1D-A98C-43DF-A986-061295C23702}">
  <ds:schemaRefs>
    <ds:schemaRef ds:uri="http://schemas.microsoft.com/office/infopath/2007/PartnerControls"/>
    <ds:schemaRef ds:uri="http://purl.org/dc/terms/"/>
    <ds:schemaRef ds:uri="http://purl.org/dc/elements/1.1/"/>
    <ds:schemaRef ds:uri="http://purl.org/dc/dcmitype/"/>
    <ds:schemaRef ds:uri="35c74202-6262-43ee-80e5-eb97de261190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ae7a5ef5-f60e-4918-a47e-25aad02606cf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E0CF5967-01BD-40C1-B1E3-8E6CDE2BF8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E3BE4F-40D7-4F21-8D3B-87ABF1CDE51D}">
  <ds:schemaRefs>
    <ds:schemaRef ds:uri="35c74202-6262-43ee-80e5-eb97de261190"/>
    <ds:schemaRef ds:uri="ae7a5ef5-f60e-4918-a47e-25aad02606c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QAPPTDeck_Jun2024_v1Main</Template>
  <TotalTime>0</TotalTime>
  <Words>652</Words>
  <Application>Microsoft Office PowerPoint</Application>
  <PresentationFormat>Widescreen</PresentationFormat>
  <Paragraphs>113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Consolas</vt:lpstr>
      <vt:lpstr>Figtree</vt:lpstr>
      <vt:lpstr>Calibri</vt:lpstr>
      <vt:lpstr>Arial</vt:lpstr>
      <vt:lpstr>Aptos</vt:lpstr>
      <vt:lpstr>Symbol</vt:lpstr>
      <vt:lpstr>Arial Unicode MS</vt:lpstr>
      <vt:lpstr>Cover Slides - Business/Marketing</vt:lpstr>
      <vt:lpstr>Divider Slides</vt:lpstr>
      <vt:lpstr>Purple Module</vt:lpstr>
      <vt:lpstr>Responsive Web development</vt:lpstr>
      <vt:lpstr>Responsive Design &amp; Modern CSS Concepts</vt:lpstr>
      <vt:lpstr>Fluid Typography</vt:lpstr>
      <vt:lpstr>Container Queries</vt:lpstr>
      <vt:lpstr>Image Adaptation</vt:lpstr>
      <vt:lpstr>Image Adaptation - Same image served at different widths: 1000px, 700px, and 400px</vt:lpstr>
      <vt:lpstr>In this chapter, we reviewed:</vt:lpstr>
    </vt:vector>
  </TitlesOfParts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cover slide</dc:title>
  <dc:creator>Haynes, Amanda</dc:creator>
  <cp:lastModifiedBy>mike baradaran</cp:lastModifiedBy>
  <cp:revision>23</cp:revision>
  <dcterms:created xsi:type="dcterms:W3CDTF">2024-06-24T11:44:08Z</dcterms:created>
  <dcterms:modified xsi:type="dcterms:W3CDTF">2025-11-29T12:41:18Z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0x010100A7F2F3132CABD445856BE0F647982EB2</vt:lpwstr>
  </property>
  <property fmtid="{D5CDD505-2E9C-101B-9397-08002B2CF9AE}" pid="3" name="MediaServiceImageTags">
    <vt:lpwstr/>
  </property>
</Properties>
</file>

<file path=docProps/thumbnail.jpeg>
</file>